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76" r:id="rId3"/>
    <p:sldId id="261" r:id="rId4"/>
    <p:sldId id="277" r:id="rId5"/>
    <p:sldId id="265" r:id="rId6"/>
    <p:sldId id="262" r:id="rId7"/>
    <p:sldId id="260" r:id="rId8"/>
    <p:sldId id="267" r:id="rId9"/>
    <p:sldId id="268" r:id="rId10"/>
    <p:sldId id="270" r:id="rId11"/>
    <p:sldId id="271" r:id="rId12"/>
    <p:sldId id="272" r:id="rId13"/>
    <p:sldId id="273" r:id="rId14"/>
    <p:sldId id="279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996633"/>
    <a:srgbClr val="FFFF99"/>
    <a:srgbClr val="FFFFCC"/>
    <a:srgbClr val="3898B2"/>
    <a:srgbClr val="FA0000"/>
    <a:srgbClr val="8A0000"/>
    <a:srgbClr val="6F6F6F"/>
    <a:srgbClr val="7F8F5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05" autoAdjust="0"/>
  </p:normalViewPr>
  <p:slideViewPr>
    <p:cSldViewPr>
      <p:cViewPr>
        <p:scale>
          <a:sx n="100" d="100"/>
          <a:sy n="100" d="100"/>
        </p:scale>
        <p:origin x="-29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42E47-A88C-4558-B160-D5D9D2E34139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8B843-FC73-4566-8D36-937FF0A9B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8B843-FC73-4566-8D36-937FF0A9B79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8B843-FC73-4566-8D36-937FF0A9B79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8B843-FC73-4566-8D36-937FF0A9B79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8B843-FC73-4566-8D36-937FF0A9B79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8B843-FC73-4566-8D36-937FF0A9B79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8B843-FC73-4566-8D36-937FF0A9B79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8B843-FC73-4566-8D36-937FF0A9B79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5F4C-2006-41FE-BD64-89E6E0A4F0BA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604-933A-4581-8436-C3887B131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5F4C-2006-41FE-BD64-89E6E0A4F0BA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604-933A-4581-8436-C3887B131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5F4C-2006-41FE-BD64-89E6E0A4F0BA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604-933A-4581-8436-C3887B131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5F4C-2006-41FE-BD64-89E6E0A4F0BA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604-933A-4581-8436-C3887B131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5F4C-2006-41FE-BD64-89E6E0A4F0BA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604-933A-4581-8436-C3887B131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5F4C-2006-41FE-BD64-89E6E0A4F0BA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604-933A-4581-8436-C3887B131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5F4C-2006-41FE-BD64-89E6E0A4F0BA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604-933A-4581-8436-C3887B131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5F4C-2006-41FE-BD64-89E6E0A4F0BA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604-933A-4581-8436-C3887B131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5F4C-2006-41FE-BD64-89E6E0A4F0BA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604-933A-4581-8436-C3887B131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5F4C-2006-41FE-BD64-89E6E0A4F0BA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604-933A-4581-8436-C3887B131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5F4C-2006-41FE-BD64-89E6E0A4F0BA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604-933A-4581-8436-C3887B131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A5F4C-2006-41FE-BD64-89E6E0A4F0BA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CA604-933A-4581-8436-C3887B131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ои документы\запасные презентации\Для презентаций\fons_for_powerpoint_nabor_5\5-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6236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14612" y="5143512"/>
            <a:ext cx="41488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Проект руководителя</a:t>
            </a:r>
          </a:p>
          <a:p>
            <a:pPr algn="ctr"/>
            <a:r>
              <a:rPr lang="ru-RU" sz="1600" b="1" dirty="0" smtClean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МО учителей начальных классов </a:t>
            </a:r>
          </a:p>
          <a:p>
            <a:pPr algn="ctr"/>
            <a:r>
              <a:rPr lang="ru-RU" sz="1600" b="1" dirty="0" smtClean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МОУ ТСОШ №2</a:t>
            </a:r>
          </a:p>
          <a:p>
            <a:pPr algn="ctr"/>
            <a:r>
              <a:rPr lang="ru-RU" sz="1600" b="1" dirty="0" smtClean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Куренковой А.Н.</a:t>
            </a:r>
            <a:endParaRPr lang="ru-RU" sz="1600" b="1" dirty="0">
              <a:ln w="12700">
                <a:solidFill>
                  <a:schemeClr val="accent3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228599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n w="1905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8000"/>
                </a:solidFill>
                <a:latin typeface="Mistral" pitchFamily="66" charset="0"/>
              </a:rPr>
              <a:t>СЕТЕВАЯ ОРГАНИЗАЦИЯ </a:t>
            </a:r>
          </a:p>
          <a:p>
            <a:pPr algn="ctr"/>
            <a:r>
              <a:rPr lang="ru-RU" sz="3200" b="1" dirty="0" smtClean="0">
                <a:ln w="1905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8000"/>
                </a:solidFill>
                <a:latin typeface="Mistral" pitchFamily="66" charset="0"/>
              </a:rPr>
              <a:t>МУНИЦИПАЛЬНОЙ МЕТОДИЧЕСКОЙ СЛУЖБЫ 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Мои документы\запасные презентации\Для презентаций\Фоны 6\GE018_35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9844" y="0"/>
            <a:ext cx="9403844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 rot="5400000">
            <a:off x="3321835" y="-2107445"/>
            <a:ext cx="714380" cy="6072230"/>
          </a:xfrm>
          <a:prstGeom prst="roundRect">
            <a:avLst/>
          </a:prstGeom>
          <a:ln w="28575">
            <a:solidFill>
              <a:srgbClr val="6633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Arial Black" pitchFamily="34" charset="0"/>
              </a:rPr>
              <a:t>СЕТЕВАЯ ОРГАНИЗАЦИЯ </a:t>
            </a:r>
          </a:p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Arial Black" pitchFamily="34" charset="0"/>
              </a:rPr>
              <a:t>МУНИЦИПАЛЬНОЙ МЕТОДИЧЕСКОЙ СЛУЖБЫ </a:t>
            </a:r>
            <a:endParaRPr lang="ru-RU" sz="1600" b="1" dirty="0">
              <a:solidFill>
                <a:srgbClr val="663300"/>
              </a:solidFill>
              <a:latin typeface="Arial Black" pitchFamily="34" charset="0"/>
            </a:endParaRPr>
          </a:p>
        </p:txBody>
      </p:sp>
      <p:cxnSp>
        <p:nvCxnSpPr>
          <p:cNvPr id="16" name="Соединительная линия уступом 156"/>
          <p:cNvCxnSpPr/>
          <p:nvPr/>
        </p:nvCxnSpPr>
        <p:spPr>
          <a:xfrm rot="10800000" flipV="1">
            <a:off x="1428728" y="2071678"/>
            <a:ext cx="214313" cy="4143403"/>
          </a:xfrm>
          <a:prstGeom prst="bentConnector2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000232" y="4857760"/>
            <a:ext cx="439563" cy="2382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28728" y="4786322"/>
            <a:ext cx="368125" cy="2382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28728" y="3357562"/>
            <a:ext cx="439563" cy="2382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428728" y="6215082"/>
            <a:ext cx="285752" cy="158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1643042" y="5643578"/>
            <a:ext cx="3857652" cy="928694"/>
          </a:xfrm>
          <a:prstGeom prst="roundRect">
            <a:avLst/>
          </a:prstGeom>
          <a:ln>
            <a:solidFill>
              <a:srgbClr val="6633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Форум по осуждению возникших проблем и их решение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43042" y="4286256"/>
            <a:ext cx="3786214" cy="928694"/>
          </a:xfrm>
          <a:prstGeom prst="roundRect">
            <a:avLst/>
          </a:prstGeom>
          <a:ln>
            <a:solidFill>
              <a:srgbClr val="6633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Апробированные рабочие программы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2" y="3000372"/>
            <a:ext cx="3778277" cy="928694"/>
          </a:xfrm>
          <a:prstGeom prst="roundRect">
            <a:avLst/>
          </a:prstGeom>
          <a:ln>
            <a:solidFill>
              <a:srgbClr val="6633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Список УМК по каждой программе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71604" y="1714488"/>
            <a:ext cx="3778277" cy="928694"/>
          </a:xfrm>
          <a:prstGeom prst="roundRect">
            <a:avLst/>
          </a:prstGeom>
          <a:ln>
            <a:solidFill>
              <a:srgbClr val="6633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Информация о реализации программ в школах района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5400000">
            <a:off x="3322629" y="1535099"/>
            <a:ext cx="500066" cy="158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Рисунок 13" descr="SDC108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71280">
            <a:off x="5623952" y="3741805"/>
            <a:ext cx="3286148" cy="2464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2357422" y="4857760"/>
            <a:ext cx="355602" cy="1588"/>
          </a:xfrm>
          <a:prstGeom prst="line">
            <a:avLst/>
          </a:prstGeom>
          <a:ln w="57150">
            <a:solidFill>
              <a:srgbClr val="8A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3" descr="C:\Мои документы\запасные презентации\Для презентаций\Фоны 6\GE200_35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 rot="5400000">
            <a:off x="4321967" y="-2178883"/>
            <a:ext cx="714380" cy="6072230"/>
          </a:xfrm>
          <a:prstGeom prst="roundRect">
            <a:avLst/>
          </a:prstGeom>
          <a:ln w="28575">
            <a:solidFill>
              <a:srgbClr val="6633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Arial Narrow" pitchFamily="34" charset="0"/>
              </a:rPr>
              <a:t>СЕТЕВАЯ ОРГАНИЗАЦИЯ </a:t>
            </a:r>
          </a:p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Arial Narrow" pitchFamily="34" charset="0"/>
              </a:rPr>
              <a:t>МУНИЦИПАЛЬНОЙ МЕТОДИЧЕСКОЙ СЛУЖБЫ </a:t>
            </a:r>
            <a:endParaRPr lang="ru-RU" sz="16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cxnSp>
        <p:nvCxnSpPr>
          <p:cNvPr id="19" name="Соединительная линия уступом 156"/>
          <p:cNvCxnSpPr/>
          <p:nvPr/>
        </p:nvCxnSpPr>
        <p:spPr>
          <a:xfrm rot="5400000">
            <a:off x="607191" y="4250537"/>
            <a:ext cx="3786214" cy="285752"/>
          </a:xfrm>
          <a:prstGeom prst="bentConnector3">
            <a:avLst>
              <a:gd name="adj1" fmla="val -5094"/>
            </a:avLst>
          </a:prstGeom>
          <a:ln w="57150">
            <a:solidFill>
              <a:srgbClr val="8A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357422" y="6215082"/>
            <a:ext cx="355602" cy="1588"/>
          </a:xfrm>
          <a:prstGeom prst="line">
            <a:avLst/>
          </a:prstGeom>
          <a:ln w="57150">
            <a:solidFill>
              <a:srgbClr val="8A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357422" y="3714752"/>
            <a:ext cx="355602" cy="1588"/>
          </a:xfrm>
          <a:prstGeom prst="line">
            <a:avLst/>
          </a:prstGeom>
          <a:ln w="57150">
            <a:solidFill>
              <a:srgbClr val="8A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2571736" y="3143248"/>
            <a:ext cx="4000528" cy="928694"/>
          </a:xfrm>
          <a:prstGeom prst="roundRect">
            <a:avLst/>
          </a:prstGeom>
          <a:ln>
            <a:solidFill>
              <a:srgbClr val="6633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Диссеминация опыта применения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инновационных технологий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43174" y="4286256"/>
            <a:ext cx="4000528" cy="1214446"/>
          </a:xfrm>
          <a:prstGeom prst="roundRect">
            <a:avLst/>
          </a:prstGeom>
          <a:ln>
            <a:solidFill>
              <a:srgbClr val="6633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Видеозаписи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открытых уроков,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мастер-классов с  анализом и комментариями 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4251323" y="1606537"/>
            <a:ext cx="785024" cy="794"/>
          </a:xfrm>
          <a:prstGeom prst="line">
            <a:avLst/>
          </a:prstGeom>
          <a:ln w="57150">
            <a:solidFill>
              <a:srgbClr val="8A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2643174" y="1714488"/>
            <a:ext cx="3857652" cy="1071570"/>
          </a:xfrm>
          <a:prstGeom prst="roundRect">
            <a:avLst>
              <a:gd name="adj" fmla="val 28975"/>
            </a:avLst>
          </a:prstGeom>
          <a:ln>
            <a:solidFill>
              <a:srgbClr val="6633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Методическая консультативная служба для </a:t>
            </a:r>
            <a:r>
              <a:rPr lang="ru-RU" sz="2000" b="1" dirty="0" smtClean="0">
                <a:solidFill>
                  <a:schemeClr val="bg1"/>
                </a:solidFill>
              </a:rPr>
              <a:t>учителей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43174" y="5715016"/>
            <a:ext cx="4000528" cy="928694"/>
          </a:xfrm>
          <a:prstGeom prst="roundRect">
            <a:avLst/>
          </a:prstGeom>
          <a:ln>
            <a:solidFill>
              <a:srgbClr val="6633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Консультации </a:t>
            </a:r>
            <a:r>
              <a:rPr lang="ru-RU" sz="2000" b="1" dirty="0" smtClean="0">
                <a:solidFill>
                  <a:schemeClr val="bg1"/>
                </a:solidFill>
              </a:rPr>
              <a:t>для </a:t>
            </a:r>
            <a:r>
              <a:rPr lang="ru-RU" sz="2000" b="1" dirty="0" smtClean="0">
                <a:solidFill>
                  <a:schemeClr val="bg1"/>
                </a:solidFill>
              </a:rPr>
              <a:t>учителей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в режиме Онлайн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Мои документы\запасные презентации\Для презентаций\Фоны 6\GE018_35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9844" y="0"/>
            <a:ext cx="9403844" cy="685800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143504" y="4714884"/>
            <a:ext cx="141288" cy="158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12" idx="0"/>
          </p:cNvCxnSpPr>
          <p:nvPr/>
        </p:nvCxnSpPr>
        <p:spPr>
          <a:xfrm rot="5400000" flipH="1" flipV="1">
            <a:off x="4286249" y="1500173"/>
            <a:ext cx="571504" cy="2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4287042" y="2856702"/>
            <a:ext cx="571504" cy="1588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4287042" y="4214024"/>
            <a:ext cx="571504" cy="1588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4287042" y="5428470"/>
            <a:ext cx="571504" cy="1588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857488" y="5572140"/>
            <a:ext cx="3571900" cy="785818"/>
          </a:xfrm>
          <a:prstGeom prst="roundRect">
            <a:avLst/>
          </a:prstGeom>
          <a:ln>
            <a:solidFill>
              <a:srgbClr val="6633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Проектные работы муниципального конкурса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14612" y="4500570"/>
            <a:ext cx="3714776" cy="714380"/>
          </a:xfrm>
          <a:prstGeom prst="roundRect">
            <a:avLst/>
          </a:prstGeom>
          <a:ln>
            <a:solidFill>
              <a:srgbClr val="6633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Методика проектной деятельности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71736" y="3143248"/>
            <a:ext cx="4000528" cy="785818"/>
          </a:xfrm>
          <a:prstGeom prst="roundRect">
            <a:avLst/>
          </a:prstGeom>
          <a:ln>
            <a:solidFill>
              <a:srgbClr val="6633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Банк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олимпиадных работ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71736" y="1785926"/>
            <a:ext cx="4000528" cy="785818"/>
          </a:xfrm>
          <a:prstGeom prst="roundRect">
            <a:avLst/>
          </a:prstGeom>
          <a:ln>
            <a:solidFill>
              <a:srgbClr val="6633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Диссеминация опыта работы по программе «Одарённые дети»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4250529" y="-2178883"/>
            <a:ext cx="714380" cy="6072230"/>
          </a:xfrm>
          <a:prstGeom prst="roundRect">
            <a:avLst/>
          </a:prstGeom>
          <a:ln w="28575">
            <a:solidFill>
              <a:srgbClr val="6633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Arial Black" pitchFamily="34" charset="0"/>
              </a:rPr>
              <a:t>СЕТЕВАЯ ОРГАНИЗАЦИЯ </a:t>
            </a:r>
          </a:p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Arial Black" pitchFamily="34" charset="0"/>
              </a:rPr>
              <a:t>МУНИЦИПАЛЬНОЙ МЕТОДИЧЕСКОЙ СЛУЖБЫ </a:t>
            </a:r>
            <a:endParaRPr lang="ru-RU" sz="1600" b="1" dirty="0">
              <a:solidFill>
                <a:srgbClr val="6633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Мои документы\запасные презентации\Для презентаций\Фоны 6\GE139_35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 rot="5400000">
            <a:off x="4393405" y="-2393197"/>
            <a:ext cx="714380" cy="6072230"/>
          </a:xfrm>
          <a:prstGeom prst="roundRect">
            <a:avLst/>
          </a:prstGeom>
          <a:ln w="28575">
            <a:solidFill>
              <a:srgbClr val="6633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Arial Narrow" pitchFamily="34" charset="0"/>
              </a:rPr>
              <a:t>СЕТЕВАЯ ОРГАНИЗАЦИЯ </a:t>
            </a:r>
          </a:p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Arial Narrow" pitchFamily="34" charset="0"/>
              </a:rPr>
              <a:t>МУНИЦИПАЛЬНОЙ МЕТОДИЧЕСКОЙ СЛУЖБЫ </a:t>
            </a:r>
            <a:endParaRPr lang="ru-RU" sz="16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2499504" y="3215480"/>
            <a:ext cx="4500594" cy="6985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4822827" y="4106867"/>
            <a:ext cx="214314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4894265" y="4964123"/>
            <a:ext cx="214314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2714612" y="1285860"/>
            <a:ext cx="4000528" cy="714380"/>
          </a:xfrm>
          <a:prstGeom prst="roundRect">
            <a:avLst/>
          </a:prstGeom>
          <a:solidFill>
            <a:srgbClr val="0070C0"/>
          </a:solidFill>
          <a:ln>
            <a:solidFill>
              <a:srgbClr val="6633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Консультативная служба для родителей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в режиме Онлайн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>
            <a:off x="5144298" y="5714222"/>
            <a:ext cx="428628" cy="1588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2643174" y="5500702"/>
            <a:ext cx="4286280" cy="714380"/>
          </a:xfrm>
          <a:prstGeom prst="roundRect">
            <a:avLst/>
          </a:prstGeom>
          <a:solidFill>
            <a:srgbClr val="0070C0"/>
          </a:solidFill>
          <a:ln>
            <a:solidFill>
              <a:srgbClr val="6633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 стандартах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2 поколения родителям доступно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86050" y="4429132"/>
            <a:ext cx="4000528" cy="928694"/>
          </a:xfrm>
          <a:prstGeom prst="roundRect">
            <a:avLst/>
          </a:prstGeom>
          <a:solidFill>
            <a:srgbClr val="0070C0"/>
          </a:solidFill>
          <a:ln>
            <a:solidFill>
              <a:srgbClr val="6633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Что такое МПК?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По каким причинам ребёнок на неё направляется.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86050" y="3357562"/>
            <a:ext cx="4000528" cy="857256"/>
          </a:xfrm>
          <a:prstGeom prst="roundRect">
            <a:avLst/>
          </a:prstGeom>
          <a:solidFill>
            <a:srgbClr val="0070C0"/>
          </a:solidFill>
          <a:ln>
            <a:solidFill>
              <a:srgbClr val="6633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Информация о том, что должен уметь  ребёнок, идущий в 1 класс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14612" y="2214554"/>
            <a:ext cx="4000528" cy="928694"/>
          </a:xfrm>
          <a:prstGeom prst="roundRect">
            <a:avLst/>
          </a:prstGeom>
          <a:solidFill>
            <a:srgbClr val="0070C0"/>
          </a:solidFill>
          <a:ln>
            <a:solidFill>
              <a:srgbClr val="6633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Информация о реализуемых программах по подготовке детей к школе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Мои документы\запасные презентации\Для презентаций\Фоны 7\GE199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286116" y="1071546"/>
            <a:ext cx="2857520" cy="258376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Инновационность модели проявляется в том, что она ориентирована на развитие мобильности: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6050" y="5143512"/>
            <a:ext cx="3440339" cy="96729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Муниципальной 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системы образования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43636" y="2643182"/>
            <a:ext cx="2857520" cy="96729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Образовательных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учреждений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2844" y="2643182"/>
            <a:ext cx="3000364" cy="96729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Педагогов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6" name="Выгнутая влево стрелка 25"/>
          <p:cNvSpPr/>
          <p:nvPr/>
        </p:nvSpPr>
        <p:spPr>
          <a:xfrm rot="18112273" flipH="1">
            <a:off x="6613546" y="1378390"/>
            <a:ext cx="534773" cy="1067400"/>
          </a:xfrm>
          <a:prstGeom prst="curvedRightArrow">
            <a:avLst>
              <a:gd name="adj1" fmla="val 25000"/>
              <a:gd name="adj2" fmla="val 50392"/>
              <a:gd name="adj3" fmla="val 25000"/>
            </a:avLst>
          </a:prstGeom>
          <a:solidFill>
            <a:srgbClr val="3898B2"/>
          </a:solidFill>
          <a:ln>
            <a:solidFill>
              <a:srgbClr val="389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4429124" y="4214818"/>
            <a:ext cx="357190" cy="714380"/>
          </a:xfrm>
          <a:prstGeom prst="downArrow">
            <a:avLst/>
          </a:prstGeom>
          <a:solidFill>
            <a:srgbClr val="3898B2"/>
          </a:solidFill>
          <a:ln>
            <a:solidFill>
              <a:srgbClr val="389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Выгнутая влево стрелка 30"/>
          <p:cNvSpPr/>
          <p:nvPr/>
        </p:nvSpPr>
        <p:spPr>
          <a:xfrm rot="3487727">
            <a:off x="2398705" y="1475348"/>
            <a:ext cx="534773" cy="1067400"/>
          </a:xfrm>
          <a:prstGeom prst="curvedRightArrow">
            <a:avLst>
              <a:gd name="adj1" fmla="val 25000"/>
              <a:gd name="adj2" fmla="val 50392"/>
              <a:gd name="adj3" fmla="val 25000"/>
            </a:avLst>
          </a:prstGeom>
          <a:solidFill>
            <a:srgbClr val="3898B2"/>
          </a:solidFill>
          <a:ln>
            <a:solidFill>
              <a:srgbClr val="389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Мои документы\запасные презентации\Для презентаций\100_new_fons_1\My_new_fons_next 100\6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00298" y="1928802"/>
            <a:ext cx="64294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latin typeface="Arial Black" pitchFamily="34" charset="0"/>
                <a:ea typeface="Times New Roman" pitchFamily="18" charset="0"/>
              </a:rPr>
              <a:t>               Перед человеком к разуму три пути: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20000"/>
              </a:solidFill>
              <a:effectLst/>
              <a:latin typeface="Arial Black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latin typeface="Arial Black" pitchFamily="34" charset="0"/>
                <a:ea typeface="Times New Roman" pitchFamily="18" charset="0"/>
              </a:rPr>
              <a:t>               путь размышления — это самый  благородный;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20000"/>
              </a:solidFill>
              <a:effectLst/>
              <a:latin typeface="Arial Black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latin typeface="Arial Black" pitchFamily="34" charset="0"/>
                <a:ea typeface="Times New Roman" pitchFamily="18" charset="0"/>
              </a:rPr>
              <a:t>	      путь подражания — это самый легкий;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20000"/>
              </a:solidFill>
              <a:effectLst/>
              <a:latin typeface="Arial Black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latin typeface="Arial Black" pitchFamily="34" charset="0"/>
                <a:ea typeface="Times New Roman" pitchFamily="18" charset="0"/>
              </a:rPr>
              <a:t>              путь личного опыта — самый тяжелый путь.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20000"/>
              </a:solidFill>
              <a:effectLst/>
              <a:latin typeface="Arial Black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latin typeface="Arial Black" pitchFamily="34" charset="0"/>
                <a:ea typeface="Times New Roman" pitchFamily="18" charset="0"/>
              </a:rPr>
              <a:t>                                                                    Конфуций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20000"/>
              </a:solidFill>
              <a:effectLst/>
              <a:latin typeface="Arial Black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SDC11947.JPG"/>
          <p:cNvPicPr>
            <a:picLocks noChangeAspect="1"/>
          </p:cNvPicPr>
          <p:nvPr/>
        </p:nvPicPr>
        <p:blipFill>
          <a:blip r:embed="rId3"/>
          <a:srcRect l="2500" t="8333" r="17500" b="20000"/>
          <a:stretch>
            <a:fillRect/>
          </a:stretch>
        </p:blipFill>
        <p:spPr>
          <a:xfrm rot="21134971">
            <a:off x="408191" y="3163854"/>
            <a:ext cx="4760022" cy="3198140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Мои документы\запасные презентации\Для презентаций\fons_for_powerpoint_nabor_4\Sbortik №4_foni100 shtuk\15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4" y="2071678"/>
            <a:ext cx="7072362" cy="4392692"/>
          </a:xfrm>
          <a:prstGeom prst="roundRect">
            <a:avLst/>
          </a:prstGeom>
          <a:ln w="57150">
            <a:solidFill>
              <a:srgbClr val="7F8F5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>
                  <a:solidFill>
                    <a:srgbClr val="6F6F6F"/>
                  </a:solidFill>
                </a:ln>
                <a:solidFill>
                  <a:srgbClr val="6F6F6F"/>
                </a:solidFill>
                <a:latin typeface="Arial Black" pitchFamily="34" charset="0"/>
              </a:rPr>
              <a:t>1.Закон РФ «Об образовании».</a:t>
            </a:r>
          </a:p>
          <a:p>
            <a:r>
              <a:rPr lang="ru-RU" b="1" dirty="0" smtClean="0">
                <a:ln>
                  <a:solidFill>
                    <a:srgbClr val="6F6F6F"/>
                  </a:solidFill>
                </a:ln>
                <a:solidFill>
                  <a:srgbClr val="6F6F6F"/>
                </a:solidFill>
                <a:latin typeface="Arial Black" pitchFamily="34" charset="0"/>
              </a:rPr>
              <a:t> 2.Национальная образовательная инициатива «Наша новая школа».</a:t>
            </a:r>
          </a:p>
          <a:p>
            <a:r>
              <a:rPr lang="ru-RU" b="1" dirty="0" smtClean="0">
                <a:ln>
                  <a:solidFill>
                    <a:srgbClr val="6F6F6F"/>
                  </a:solidFill>
                </a:ln>
                <a:solidFill>
                  <a:srgbClr val="6F6F6F"/>
                </a:solidFill>
                <a:latin typeface="Arial Black" pitchFamily="34" charset="0"/>
              </a:rPr>
              <a:t> 3. Федеральные государственные образовательные стандарты </a:t>
            </a:r>
          </a:p>
          <a:p>
            <a:r>
              <a:rPr lang="ru-RU" b="1" dirty="0" smtClean="0">
                <a:ln>
                  <a:solidFill>
                    <a:srgbClr val="6F6F6F"/>
                  </a:solidFill>
                </a:ln>
                <a:solidFill>
                  <a:srgbClr val="6F6F6F"/>
                </a:solidFill>
                <a:latin typeface="Arial Black" pitchFamily="34" charset="0"/>
              </a:rPr>
              <a:t>4. Положение о предметном методическом объединении учителей.</a:t>
            </a:r>
          </a:p>
          <a:p>
            <a:r>
              <a:rPr lang="ru-RU" b="1" dirty="0" smtClean="0">
                <a:ln>
                  <a:solidFill>
                    <a:srgbClr val="6F6F6F"/>
                  </a:solidFill>
                </a:ln>
                <a:solidFill>
                  <a:srgbClr val="6F6F6F"/>
                </a:solidFill>
                <a:latin typeface="Arial Black" pitchFamily="34" charset="0"/>
              </a:rPr>
              <a:t> 5.Устав школы.</a:t>
            </a:r>
          </a:p>
          <a:p>
            <a:r>
              <a:rPr lang="ru-RU" b="1" dirty="0" smtClean="0">
                <a:ln>
                  <a:solidFill>
                    <a:srgbClr val="6F6F6F"/>
                  </a:solidFill>
                </a:ln>
                <a:solidFill>
                  <a:srgbClr val="6F6F6F"/>
                </a:solidFill>
                <a:latin typeface="Arial Black" pitchFamily="34" charset="0"/>
              </a:rPr>
              <a:t>6.Программа развития школы.</a:t>
            </a:r>
          </a:p>
          <a:p>
            <a:r>
              <a:rPr lang="ru-RU" b="1" dirty="0" smtClean="0">
                <a:ln>
                  <a:solidFill>
                    <a:srgbClr val="6F6F6F"/>
                  </a:solidFill>
                </a:ln>
                <a:solidFill>
                  <a:srgbClr val="6F6F6F"/>
                </a:solidFill>
                <a:latin typeface="Arial Black" pitchFamily="34" charset="0"/>
              </a:rPr>
              <a:t>7.Локальные акты школы.</a:t>
            </a:r>
          </a:p>
          <a:p>
            <a:r>
              <a:rPr lang="ru-RU" b="1" dirty="0" smtClean="0">
                <a:ln>
                  <a:solidFill>
                    <a:srgbClr val="6F6F6F"/>
                  </a:solidFill>
                </a:ln>
                <a:solidFill>
                  <a:srgbClr val="6F6F6F"/>
                </a:solidFill>
                <a:latin typeface="Arial Black" pitchFamily="34" charset="0"/>
              </a:rPr>
              <a:t>8 .Положение о Творческих группах педагогов.</a:t>
            </a:r>
          </a:p>
          <a:p>
            <a:r>
              <a:rPr lang="ru-RU" b="1" dirty="0" smtClean="0">
                <a:ln>
                  <a:solidFill>
                    <a:srgbClr val="6F6F6F"/>
                  </a:solidFill>
                </a:ln>
                <a:solidFill>
                  <a:srgbClr val="6F6F6F"/>
                </a:solidFill>
                <a:latin typeface="Arial Black" pitchFamily="34" charset="0"/>
              </a:rPr>
              <a:t>9. Положение о методическом совете школы.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28662" y="571480"/>
            <a:ext cx="774122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Нормативно- правовое </a:t>
            </a:r>
            <a:endParaRPr lang="en-US" sz="3200" b="1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2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                                        </a:t>
            </a:r>
            <a:r>
              <a:rPr lang="ru-RU" sz="32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обеспечение проекта</a:t>
            </a:r>
            <a:endParaRPr lang="ru-RU" sz="3200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ои документы\запасные презентации\Для презентаций\fons_for_powerpoint_nabor_5\5-44.jpg"/>
          <p:cNvPicPr>
            <a:picLocks noChangeAspect="1" noChangeArrowheads="1"/>
          </p:cNvPicPr>
          <p:nvPr/>
        </p:nvPicPr>
        <p:blipFill>
          <a:blip r:embed="rId2" cstate="print"/>
          <a:srcRect r="5401"/>
          <a:stretch>
            <a:fillRect/>
          </a:stretch>
        </p:blipFill>
        <p:spPr bwMode="auto">
          <a:xfrm>
            <a:off x="0" y="1"/>
            <a:ext cx="9125696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71670" y="714356"/>
            <a:ext cx="6211957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 проекта</a:t>
            </a:r>
            <a:endParaRPr lang="en-US" sz="4800" b="1" spc="50" dirty="0" smtClean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1928802"/>
            <a:ext cx="7000923" cy="4086225"/>
          </a:xfrm>
          <a:prstGeom prst="roundRect">
            <a:avLst/>
          </a:prstGeom>
          <a:ln w="57150">
            <a:solidFill>
              <a:srgbClr val="6633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rgbClr val="663300"/>
                </a:solidFill>
              </a:rPr>
              <a:t> </a:t>
            </a:r>
            <a:r>
              <a:rPr lang="ru-RU" dirty="0" smtClean="0">
                <a:solidFill>
                  <a:srgbClr val="663300"/>
                </a:solidFill>
              </a:rPr>
              <a:t> </a:t>
            </a:r>
            <a:r>
              <a:rPr lang="ru-RU" sz="2400" b="1" dirty="0" smtClean="0">
                <a:solidFill>
                  <a:srgbClr val="663300"/>
                </a:solidFill>
              </a:rPr>
              <a:t>необходимость выявления методологических и теоретических основ для определения специфики содержания деятельности методических служб, обеспечивающих условия для совершенствования профессиональной компетентности учителя;</a:t>
            </a:r>
          </a:p>
          <a:p>
            <a:pPr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rgbClr val="663300"/>
                </a:solidFill>
              </a:rPr>
              <a:t> </a:t>
            </a:r>
            <a:r>
              <a:rPr lang="en-US" sz="2400" b="1" dirty="0" smtClean="0">
                <a:solidFill>
                  <a:srgbClr val="663300"/>
                </a:solidFill>
              </a:rPr>
              <a:t> </a:t>
            </a:r>
            <a:r>
              <a:rPr lang="ru-RU" sz="2400" b="1" dirty="0" smtClean="0">
                <a:solidFill>
                  <a:srgbClr val="663300"/>
                </a:solidFill>
              </a:rPr>
              <a:t>необходимостью </a:t>
            </a:r>
            <a:r>
              <a:rPr lang="ru-RU" sz="2400" b="1" smtClean="0">
                <a:solidFill>
                  <a:srgbClr val="663300"/>
                </a:solidFill>
              </a:rPr>
              <a:t>определения модели </a:t>
            </a:r>
            <a:r>
              <a:rPr lang="ru-RU" sz="2400" b="1" dirty="0" smtClean="0">
                <a:solidFill>
                  <a:srgbClr val="663300"/>
                </a:solidFill>
              </a:rPr>
              <a:t>развития методических учреждений в данных  условиях.</a:t>
            </a:r>
          </a:p>
          <a:p>
            <a:pPr>
              <a:buFont typeface="Courier New" pitchFamily="49" charset="0"/>
              <a:buChar char="o"/>
            </a:pPr>
            <a:endParaRPr lang="ru-RU" b="1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Мои документы\запасные презентации\Для презентаций\fons_for_powerpoint_nabor_4\Sbortik №4_foni100 shtuk\88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67838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14414" y="2428868"/>
            <a:ext cx="7358145" cy="3108543"/>
          </a:xfrm>
          <a:prstGeom prst="rect">
            <a:avLst/>
          </a:prstGeom>
          <a:noFill/>
          <a:ln w="38100">
            <a:solidFill>
              <a:srgbClr val="3333CC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A0000"/>
                </a:solidFill>
              </a:rPr>
              <a:t>1.Овладения </a:t>
            </a:r>
            <a:r>
              <a:rPr lang="ru-RU" sz="2800" b="1" dirty="0">
                <a:solidFill>
                  <a:srgbClr val="8A0000"/>
                </a:solidFill>
              </a:rPr>
              <a:t>теорией и методикой </a:t>
            </a:r>
            <a:r>
              <a:rPr lang="ru-RU" sz="2800" b="1" dirty="0" smtClean="0">
                <a:solidFill>
                  <a:srgbClr val="8A0000"/>
                </a:solidFill>
              </a:rPr>
              <a:t>проблемы.</a:t>
            </a:r>
          </a:p>
          <a:p>
            <a:r>
              <a:rPr lang="ru-RU" sz="2800" b="1" dirty="0" smtClean="0">
                <a:solidFill>
                  <a:srgbClr val="8A0000"/>
                </a:solidFill>
              </a:rPr>
              <a:t>2. Использование </a:t>
            </a:r>
            <a:r>
              <a:rPr lang="ru-RU" sz="2800" b="1" dirty="0">
                <a:solidFill>
                  <a:srgbClr val="8A0000"/>
                </a:solidFill>
              </a:rPr>
              <a:t>на уровне каждодневного рабочего </a:t>
            </a:r>
            <a:r>
              <a:rPr lang="ru-RU" sz="2800" b="1" dirty="0" smtClean="0">
                <a:solidFill>
                  <a:srgbClr val="8A0000"/>
                </a:solidFill>
              </a:rPr>
              <a:t>инструмента.</a:t>
            </a:r>
          </a:p>
          <a:p>
            <a:r>
              <a:rPr lang="ru-RU" sz="2800" b="1" dirty="0" smtClean="0">
                <a:solidFill>
                  <a:srgbClr val="8A0000"/>
                </a:solidFill>
              </a:rPr>
              <a:t> 3. Развитие творчества педагога и выход на конечный результат– развитие творческой личности ученика .</a:t>
            </a:r>
            <a:endParaRPr lang="ru-RU" sz="2800" b="1" dirty="0">
              <a:solidFill>
                <a:srgbClr val="8A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1670" y="285728"/>
            <a:ext cx="5248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spc="300" dirty="0" smtClean="0">
                <a:ln w="11430" cmpd="sng">
                  <a:solidFill>
                    <a:srgbClr val="8A0000"/>
                  </a:solidFill>
                  <a:prstDash val="solid"/>
                  <a:miter lim="800000"/>
                </a:ln>
                <a:solidFill>
                  <a:srgbClr val="8A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ЭТАПЫ ПРОЕКТА</a:t>
            </a:r>
            <a:endParaRPr lang="ru-RU" sz="3600" b="1" spc="300" dirty="0">
              <a:ln w="11430" cmpd="sng">
                <a:solidFill>
                  <a:srgbClr val="8A0000"/>
                </a:solidFill>
                <a:prstDash val="solid"/>
                <a:miter lim="800000"/>
              </a:ln>
              <a:solidFill>
                <a:srgbClr val="8A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Мои документы\запасные презентации\Для презентаций\fons_for_powerpoint_nabor_2\Sbornik_fons_po №2\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14313"/>
            <a:ext cx="9591708" cy="716568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4282" y="214290"/>
            <a:ext cx="6215106" cy="3268980"/>
          </a:xfrm>
          <a:prstGeom prst="round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A0000"/>
                </a:solidFill>
                <a:latin typeface="Arial Black" pitchFamily="34" charset="0"/>
              </a:rPr>
              <a:t>Цель деятельности МС: </a:t>
            </a:r>
          </a:p>
          <a:p>
            <a:r>
              <a:rPr lang="ru-RU" sz="2000" b="1" dirty="0" smtClean="0">
                <a:solidFill>
                  <a:srgbClr val="FA0000"/>
                </a:solidFill>
                <a:latin typeface="Arial Black" pitchFamily="34" charset="0"/>
              </a:rPr>
              <a:t> 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создание информационных, научно-методических, организационно-педагогических условий для непрерывного, системного повышения квалификации и профессионально-личностного роста педагогических и руководящих кадров в образовательных учреждениях района в контексте государственной образовательной политики.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3142" y="3350657"/>
            <a:ext cx="6500858" cy="3507343"/>
          </a:xfrm>
          <a:prstGeom prst="round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rgbClr val="FF0000"/>
                </a:solidFill>
                <a:latin typeface="Arial Black" pitchFamily="34" charset="0"/>
              </a:rPr>
              <a:t>Задачи деятельности МС: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 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оптимально использовать имеющиеся ресурсы для успешной реализации проектов развития; 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развивать новые формы взаимодействия с субъектами образовательной деятельности, обеспечивающие профессионально-личностный рост кадров; 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развивать новые формы общественного управления образованием, в том числе и в муниципальной методической службе. </a:t>
            </a:r>
          </a:p>
          <a:p>
            <a:endParaRPr lang="ru-RU" sz="1600" dirty="0"/>
          </a:p>
        </p:txBody>
      </p:sp>
      <p:pic>
        <p:nvPicPr>
          <p:cNvPr id="7" name="Рисунок 6" descr="SDC127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642918"/>
            <a:ext cx="310041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accent6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Мои документы\запасные презентации\Для презентаций\100_new_fons_1\My_new_fons_next 100\6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57290" y="4071942"/>
            <a:ext cx="3786214" cy="142876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СЕТЕВАЯ МЕТОДИЧЕСКАЯ СЛУЖБА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4414" y="642918"/>
            <a:ext cx="6948569" cy="783193"/>
          </a:xfrm>
          <a:prstGeom prst="round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МОДЕЛЬ </a:t>
            </a:r>
          </a:p>
          <a:p>
            <a:pPr algn="ctr"/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МУНИЦИПАЛЬНОЙ МЕТОДИЧЕСКОЙ СЛУЖБЫ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82" y="2000240"/>
            <a:ext cx="49244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dirty="0" smtClean="0">
                <a:ln w="50800"/>
                <a:solidFill>
                  <a:srgbClr val="C00000"/>
                </a:solidFill>
                <a:latin typeface="Arial Black" pitchFamily="34" charset="0"/>
              </a:rPr>
              <a:t>1.</a:t>
            </a:r>
            <a:endParaRPr lang="ru-RU" sz="2400" b="1" dirty="0">
              <a:ln w="50800"/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435769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dirty="0" smtClean="0">
                <a:ln w="50800"/>
                <a:solidFill>
                  <a:srgbClr val="C00000"/>
                </a:solidFill>
                <a:latin typeface="Arial Black" pitchFamily="34" charset="0"/>
              </a:rPr>
              <a:t>2.</a:t>
            </a:r>
            <a:endParaRPr lang="ru-RU" sz="2400" b="1" dirty="0">
              <a:ln w="50800"/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1785926"/>
            <a:ext cx="2928990" cy="92869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Психологическая</a:t>
            </a:r>
            <a:r>
              <a:rPr lang="ru-RU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служба для учителей</a:t>
            </a:r>
          </a:p>
        </p:txBody>
      </p:sp>
      <p:sp>
        <p:nvSpPr>
          <p:cNvPr id="13" name="Выноска со стрелкой вправо 12"/>
          <p:cNvSpPr/>
          <p:nvPr/>
        </p:nvSpPr>
        <p:spPr>
          <a:xfrm>
            <a:off x="3143240" y="1785926"/>
            <a:ext cx="2928958" cy="857256"/>
          </a:xfrm>
          <a:prstGeom prst="rightArrowCallout">
            <a:avLst>
              <a:gd name="adj1" fmla="val 29267"/>
              <a:gd name="adj2" fmla="val 21800"/>
              <a:gd name="adj3" fmla="val 32467"/>
              <a:gd name="adj4" fmla="val 847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Аналитическая служба</a:t>
            </a:r>
          </a:p>
        </p:txBody>
      </p:sp>
      <p:sp>
        <p:nvSpPr>
          <p:cNvPr id="3" name="Выноска со стрелкой вправо 2"/>
          <p:cNvSpPr/>
          <p:nvPr/>
        </p:nvSpPr>
        <p:spPr>
          <a:xfrm>
            <a:off x="642910" y="1785926"/>
            <a:ext cx="2714644" cy="857256"/>
          </a:xfrm>
          <a:prstGeom prst="rightArrowCallout">
            <a:avLst>
              <a:gd name="adj1" fmla="val 29267"/>
              <a:gd name="adj2" fmla="val 21800"/>
              <a:gd name="adj3" fmla="val 32467"/>
              <a:gd name="adj4" fmla="val 847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Традиционная модель</a:t>
            </a:r>
            <a:endParaRPr lang="ru-RU" sz="2000" b="1" dirty="0">
              <a:ln w="10541" cmpd="sng">
                <a:solidFill>
                  <a:srgbClr val="00B0F0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7" name="Рисунок 16" descr="getImag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786190"/>
            <a:ext cx="3332480" cy="2499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3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C:\Мои документы\запасные презентации\Для презентаций\fons_for_powerpoint_nabor_4\Sbortik №4_foni100 shtuk\1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813" y="0"/>
            <a:ext cx="9171813" cy="6858000"/>
          </a:xfrm>
          <a:prstGeom prst="rect">
            <a:avLst/>
          </a:prstGeom>
          <a:ln>
            <a:solidFill>
              <a:srgbClr val="663300"/>
            </a:solidFill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214282" y="1285860"/>
            <a:ext cx="1285884" cy="571504"/>
          </a:xfrm>
          <a:prstGeom prst="roundRect">
            <a:avLst/>
          </a:prstGeom>
          <a:ln>
            <a:solidFill>
              <a:srgbClr val="6633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Нормативная база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2844" y="2000240"/>
            <a:ext cx="1500198" cy="785818"/>
          </a:xfrm>
          <a:prstGeom prst="roundRect">
            <a:avLst/>
          </a:prstGeom>
          <a:ln>
            <a:solidFill>
              <a:srgbClr val="6633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Приказы, положения, письма Министерства образования и науки РФ и области</a:t>
            </a:r>
            <a:endParaRPr lang="ru-RU" sz="1000" b="1" dirty="0">
              <a:solidFill>
                <a:schemeClr val="bg1"/>
              </a:solidFill>
            </a:endParaRPr>
          </a:p>
        </p:txBody>
      </p:sp>
      <p:cxnSp>
        <p:nvCxnSpPr>
          <p:cNvPr id="30" name="Соединительная линия уступом 29"/>
          <p:cNvCxnSpPr>
            <a:stCxn id="7" idx="2"/>
            <a:endCxn id="18" idx="0"/>
          </p:cNvCxnSpPr>
          <p:nvPr/>
        </p:nvCxnSpPr>
        <p:spPr>
          <a:xfrm rot="10800000" flipV="1">
            <a:off x="857224" y="642918"/>
            <a:ext cx="857256" cy="642942"/>
          </a:xfrm>
          <a:prstGeom prst="bentConnector2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786580" y="1928008"/>
            <a:ext cx="142876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16200000" flipH="1">
            <a:off x="2285983" y="1142985"/>
            <a:ext cx="285752" cy="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1714480" y="2500306"/>
            <a:ext cx="141288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5400000">
            <a:off x="3786182" y="1142986"/>
            <a:ext cx="285753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оединительная линия уступом 104"/>
          <p:cNvCxnSpPr/>
          <p:nvPr/>
        </p:nvCxnSpPr>
        <p:spPr>
          <a:xfrm rot="5400000">
            <a:off x="-321503" y="3893347"/>
            <a:ext cx="4214842" cy="142876"/>
          </a:xfrm>
          <a:prstGeom prst="bentConnector3">
            <a:avLst>
              <a:gd name="adj1" fmla="val 412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 rot="10800000">
            <a:off x="1714480" y="6072206"/>
            <a:ext cx="2286016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1857356" y="1285860"/>
            <a:ext cx="1214446" cy="714380"/>
          </a:xfrm>
          <a:prstGeom prst="roundRect">
            <a:avLst/>
          </a:prstGeom>
          <a:solidFill>
            <a:srgbClr val="0070C0"/>
          </a:solidFill>
          <a:ln>
            <a:solidFill>
              <a:srgbClr val="6633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Диссеминация опыта работы по стандартам 2 поколения</a:t>
            </a:r>
            <a:endParaRPr lang="ru-RU" sz="1000" b="1" dirty="0">
              <a:solidFill>
                <a:schemeClr val="bg1"/>
              </a:solidFill>
            </a:endParaRPr>
          </a:p>
        </p:txBody>
      </p:sp>
      <p:cxnSp>
        <p:nvCxnSpPr>
          <p:cNvPr id="150" name="Прямая соединительная линия 149"/>
          <p:cNvCxnSpPr/>
          <p:nvPr/>
        </p:nvCxnSpPr>
        <p:spPr>
          <a:xfrm>
            <a:off x="1714480" y="4357694"/>
            <a:ext cx="141288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>
            <a:off x="1714480" y="3500438"/>
            <a:ext cx="141288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Скругленный прямоугольник 78"/>
          <p:cNvSpPr/>
          <p:nvPr/>
        </p:nvSpPr>
        <p:spPr>
          <a:xfrm>
            <a:off x="1857356" y="4071942"/>
            <a:ext cx="1285884" cy="714380"/>
          </a:xfrm>
          <a:prstGeom prst="roundRect">
            <a:avLst/>
          </a:prstGeom>
          <a:solidFill>
            <a:srgbClr val="0070C0"/>
          </a:solidFill>
          <a:ln>
            <a:solidFill>
              <a:srgbClr val="6633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Форум по обсуждению возникших проблем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857356" y="3143248"/>
            <a:ext cx="1285884" cy="785818"/>
          </a:xfrm>
          <a:prstGeom prst="roundRect">
            <a:avLst/>
          </a:prstGeom>
          <a:solidFill>
            <a:srgbClr val="0070C0"/>
          </a:solidFill>
          <a:ln>
            <a:solidFill>
              <a:srgbClr val="6633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Апробированные рабочие программы дополнительного образования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857356" y="2214554"/>
            <a:ext cx="1214446" cy="714380"/>
          </a:xfrm>
          <a:prstGeom prst="roundRect">
            <a:avLst/>
          </a:prstGeom>
          <a:solidFill>
            <a:srgbClr val="0070C0"/>
          </a:solidFill>
          <a:ln>
            <a:solidFill>
              <a:srgbClr val="6633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Рекомендации по организации учебного дня</a:t>
            </a:r>
            <a:endParaRPr lang="ru-RU" sz="1000" b="1" dirty="0">
              <a:solidFill>
                <a:schemeClr val="bg1"/>
              </a:solidFill>
            </a:endParaRPr>
          </a:p>
        </p:txBody>
      </p:sp>
      <p:cxnSp>
        <p:nvCxnSpPr>
          <p:cNvPr id="157" name="Соединительная линия уступом 156"/>
          <p:cNvCxnSpPr>
            <a:stCxn id="24" idx="1"/>
          </p:cNvCxnSpPr>
          <p:nvPr/>
        </p:nvCxnSpPr>
        <p:spPr>
          <a:xfrm rot="10800000" flipV="1">
            <a:off x="3214678" y="1643050"/>
            <a:ext cx="142876" cy="4286280"/>
          </a:xfrm>
          <a:prstGeom prst="bentConnector2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>
            <a:off x="3214678" y="4429132"/>
            <a:ext cx="141288" cy="158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>
            <a:off x="3214678" y="3500438"/>
            <a:ext cx="141288" cy="158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/>
          <p:cNvCxnSpPr/>
          <p:nvPr/>
        </p:nvCxnSpPr>
        <p:spPr>
          <a:xfrm>
            <a:off x="3214678" y="2571744"/>
            <a:ext cx="141288" cy="158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3357554" y="1285860"/>
            <a:ext cx="1214446" cy="714380"/>
          </a:xfrm>
          <a:prstGeom prst="roundRect">
            <a:avLst/>
          </a:prstGeom>
          <a:ln>
            <a:solidFill>
              <a:srgbClr val="6633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Информация о реализации программ в школах района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54" name="Скругленный прямоугольник 153"/>
          <p:cNvSpPr/>
          <p:nvPr/>
        </p:nvSpPr>
        <p:spPr>
          <a:xfrm>
            <a:off x="3357554" y="2285992"/>
            <a:ext cx="1214446" cy="714380"/>
          </a:xfrm>
          <a:prstGeom prst="roundRect">
            <a:avLst/>
          </a:prstGeom>
          <a:ln>
            <a:solidFill>
              <a:srgbClr val="6633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Список УМК по каждой программе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3357554" y="3143248"/>
            <a:ext cx="1285884" cy="714380"/>
          </a:xfrm>
          <a:prstGeom prst="roundRect">
            <a:avLst/>
          </a:prstGeom>
          <a:ln>
            <a:solidFill>
              <a:srgbClr val="6633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Апробированные рабочие программы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3357554" y="4071942"/>
            <a:ext cx="1285884" cy="785818"/>
          </a:xfrm>
          <a:prstGeom prst="roundRect">
            <a:avLst/>
          </a:prstGeom>
          <a:ln>
            <a:solidFill>
              <a:srgbClr val="6633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Форум по осуждению возникших проблем и их решение</a:t>
            </a:r>
            <a:endParaRPr lang="ru-RU" sz="1000" b="1" dirty="0">
              <a:solidFill>
                <a:schemeClr val="bg1"/>
              </a:solidFill>
            </a:endParaRPr>
          </a:p>
        </p:txBody>
      </p:sp>
      <p:cxnSp>
        <p:nvCxnSpPr>
          <p:cNvPr id="207" name="Соединительная линия уступом 156"/>
          <p:cNvCxnSpPr>
            <a:stCxn id="19" idx="3"/>
          </p:cNvCxnSpPr>
          <p:nvPr/>
        </p:nvCxnSpPr>
        <p:spPr>
          <a:xfrm>
            <a:off x="6000760" y="1678769"/>
            <a:ext cx="142876" cy="4250561"/>
          </a:xfrm>
          <a:prstGeom prst="bentConnector2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/>
          <p:cNvCxnSpPr/>
          <p:nvPr/>
        </p:nvCxnSpPr>
        <p:spPr>
          <a:xfrm>
            <a:off x="6000760" y="3571876"/>
            <a:ext cx="141288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1" name="Прямая соединительная линия 210"/>
          <p:cNvCxnSpPr/>
          <p:nvPr/>
        </p:nvCxnSpPr>
        <p:spPr>
          <a:xfrm>
            <a:off x="6000760" y="2571744"/>
            <a:ext cx="141288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3" name="Скругленный прямоугольник 182"/>
          <p:cNvSpPr/>
          <p:nvPr/>
        </p:nvSpPr>
        <p:spPr>
          <a:xfrm>
            <a:off x="4786314" y="2214554"/>
            <a:ext cx="1214446" cy="785818"/>
          </a:xfrm>
          <a:prstGeom prst="roundRect">
            <a:avLst/>
          </a:prstGeom>
          <a:ln>
            <a:solidFill>
              <a:srgbClr val="6633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Диссеминация опыта применения 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инновационных технологий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04" name="Скругленный прямоугольник 203"/>
          <p:cNvSpPr/>
          <p:nvPr/>
        </p:nvSpPr>
        <p:spPr>
          <a:xfrm>
            <a:off x="4786314" y="3143248"/>
            <a:ext cx="1285884" cy="928694"/>
          </a:xfrm>
          <a:prstGeom prst="roundRect">
            <a:avLst/>
          </a:prstGeom>
          <a:ln>
            <a:solidFill>
              <a:srgbClr val="6633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Видеозаписи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открытых уроков, мастер-классов с  анализом и комментариями </a:t>
            </a:r>
            <a:endParaRPr lang="ru-RU" sz="1000" b="1" dirty="0">
              <a:solidFill>
                <a:schemeClr val="bg1"/>
              </a:solidFill>
            </a:endParaRPr>
          </a:p>
        </p:txBody>
      </p:sp>
      <p:cxnSp>
        <p:nvCxnSpPr>
          <p:cNvPr id="217" name="Соединительная линия уступом 156"/>
          <p:cNvCxnSpPr/>
          <p:nvPr/>
        </p:nvCxnSpPr>
        <p:spPr>
          <a:xfrm rot="16200000" flipH="1">
            <a:off x="5286380" y="3786190"/>
            <a:ext cx="4429156" cy="142876"/>
          </a:xfrm>
          <a:prstGeom prst="bentConnector3">
            <a:avLst>
              <a:gd name="adj1" fmla="val 73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8" name="Прямая соединительная линия 217"/>
          <p:cNvCxnSpPr/>
          <p:nvPr/>
        </p:nvCxnSpPr>
        <p:spPr>
          <a:xfrm>
            <a:off x="7429520" y="4429132"/>
            <a:ext cx="141288" cy="158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0" name="Прямая соединительная линия 219"/>
          <p:cNvCxnSpPr/>
          <p:nvPr/>
        </p:nvCxnSpPr>
        <p:spPr>
          <a:xfrm>
            <a:off x="7429520" y="3643314"/>
            <a:ext cx="141288" cy="158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3" name="Прямая соединительная линия 222"/>
          <p:cNvCxnSpPr/>
          <p:nvPr/>
        </p:nvCxnSpPr>
        <p:spPr>
          <a:xfrm>
            <a:off x="7429520" y="2714620"/>
            <a:ext cx="141288" cy="158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4" name="Скругленный прямоугольник 213"/>
          <p:cNvSpPr/>
          <p:nvPr/>
        </p:nvSpPr>
        <p:spPr>
          <a:xfrm>
            <a:off x="6215074" y="2285992"/>
            <a:ext cx="1214446" cy="714380"/>
          </a:xfrm>
          <a:prstGeom prst="roundRect">
            <a:avLst/>
          </a:prstGeom>
          <a:ln>
            <a:solidFill>
              <a:srgbClr val="6633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Банк олимпиадных работ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15" name="Скругленный прямоугольник 214"/>
          <p:cNvSpPr/>
          <p:nvPr/>
        </p:nvSpPr>
        <p:spPr>
          <a:xfrm>
            <a:off x="6215074" y="3214686"/>
            <a:ext cx="1214446" cy="714380"/>
          </a:xfrm>
          <a:prstGeom prst="roundRect">
            <a:avLst/>
          </a:prstGeom>
          <a:ln>
            <a:solidFill>
              <a:srgbClr val="6633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Методика проектной деятельности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16" name="Скругленный прямоугольник 215"/>
          <p:cNvSpPr/>
          <p:nvPr/>
        </p:nvSpPr>
        <p:spPr>
          <a:xfrm>
            <a:off x="6215074" y="4143380"/>
            <a:ext cx="1214446" cy="714380"/>
          </a:xfrm>
          <a:prstGeom prst="roundRect">
            <a:avLst/>
          </a:prstGeom>
          <a:ln>
            <a:solidFill>
              <a:srgbClr val="6633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Проектные работы муниципального конкурса</a:t>
            </a:r>
            <a:endParaRPr lang="ru-RU" sz="1000" b="1" dirty="0">
              <a:solidFill>
                <a:schemeClr val="bg1"/>
              </a:solidFill>
            </a:endParaRPr>
          </a:p>
        </p:txBody>
      </p:sp>
      <p:cxnSp>
        <p:nvCxnSpPr>
          <p:cNvPr id="224" name="Прямая соединительная линия 223"/>
          <p:cNvCxnSpPr/>
          <p:nvPr/>
        </p:nvCxnSpPr>
        <p:spPr>
          <a:xfrm rot="5400000">
            <a:off x="5286380" y="1142984"/>
            <a:ext cx="285752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4786314" y="1285860"/>
            <a:ext cx="1214446" cy="785818"/>
          </a:xfrm>
          <a:prstGeom prst="roundRect">
            <a:avLst/>
          </a:prstGeom>
          <a:ln>
            <a:solidFill>
              <a:srgbClr val="6633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Методическая консультативная служба </a:t>
            </a:r>
            <a:r>
              <a:rPr lang="ru-RU" sz="1000" b="1" dirty="0" smtClean="0">
                <a:solidFill>
                  <a:schemeClr val="bg1"/>
                </a:solidFill>
              </a:rPr>
              <a:t>для</a:t>
            </a:r>
            <a:endParaRPr lang="ru-RU" sz="1000" b="1" dirty="0">
              <a:solidFill>
                <a:schemeClr val="bg1"/>
              </a:solidFill>
            </a:endParaRPr>
          </a:p>
        </p:txBody>
      </p:sp>
      <p:cxnSp>
        <p:nvCxnSpPr>
          <p:cNvPr id="228" name="Прямая соединительная линия 227"/>
          <p:cNvCxnSpPr/>
          <p:nvPr/>
        </p:nvCxnSpPr>
        <p:spPr>
          <a:xfrm rot="5400000">
            <a:off x="6715142" y="1142986"/>
            <a:ext cx="285751" cy="1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6215074" y="1285860"/>
            <a:ext cx="1214446" cy="785818"/>
          </a:xfrm>
          <a:prstGeom prst="roundRect">
            <a:avLst/>
          </a:prstGeom>
          <a:ln>
            <a:solidFill>
              <a:srgbClr val="6633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Диссеминация опыта работы по программе «Одарённые дети»</a:t>
            </a:r>
            <a:endParaRPr lang="ru-RU" sz="1000" b="1" dirty="0">
              <a:solidFill>
                <a:schemeClr val="bg1"/>
              </a:solidFill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5929322" y="6072206"/>
            <a:ext cx="1643074" cy="158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3214678" y="5929330"/>
            <a:ext cx="642942" cy="158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5929322" y="5929330"/>
            <a:ext cx="214314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0" name="Скругленный прямоугольник 79"/>
          <p:cNvSpPr/>
          <p:nvPr/>
        </p:nvSpPr>
        <p:spPr>
          <a:xfrm>
            <a:off x="2643174" y="5643578"/>
            <a:ext cx="4071966" cy="714380"/>
          </a:xfrm>
          <a:prstGeom prst="roundRect">
            <a:avLst/>
          </a:prstGeom>
          <a:ln w="28575">
            <a:solidFill>
              <a:srgbClr val="6633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3300"/>
                </a:solidFill>
              </a:rPr>
              <a:t>РЕЗУЛЬТАТЫ РАБОТЫ АНАЛИТИЧЕСКОЙ СЛУЖБЫ И РЕКОМЕНДАЦИИ ПО ДАЛЬНЕЙШЕЙ РАБОТЕ</a:t>
            </a:r>
            <a:endParaRPr lang="ru-RU" sz="1400" b="1" dirty="0">
              <a:solidFill>
                <a:srgbClr val="663300"/>
              </a:solidFill>
            </a:endParaRPr>
          </a:p>
        </p:txBody>
      </p:sp>
      <p:cxnSp>
        <p:nvCxnSpPr>
          <p:cNvPr id="97" name="Соединительная линия уступом 29"/>
          <p:cNvCxnSpPr>
            <a:endCxn id="21" idx="0"/>
          </p:cNvCxnSpPr>
          <p:nvPr/>
        </p:nvCxnSpPr>
        <p:spPr>
          <a:xfrm>
            <a:off x="7643834" y="714356"/>
            <a:ext cx="678661" cy="571504"/>
          </a:xfrm>
          <a:prstGeom prst="bentConnector2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 rot="5400000">
            <a:off x="4393405" y="-2393197"/>
            <a:ext cx="714380" cy="6072230"/>
          </a:xfrm>
          <a:prstGeom prst="roundRect">
            <a:avLst/>
          </a:prstGeom>
          <a:ln w="28575">
            <a:solidFill>
              <a:srgbClr val="6633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Arial Black" pitchFamily="34" charset="0"/>
              </a:rPr>
              <a:t>СЕТЕВАЯ ОРГАНИЗАЦИЯ </a:t>
            </a:r>
          </a:p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Arial Black" pitchFamily="34" charset="0"/>
              </a:rPr>
              <a:t>МУНИЦИПАЛЬНОЙ МЕТОДИЧЕСКОЙ СЛУЖБЫ </a:t>
            </a:r>
            <a:endParaRPr lang="ru-RU" sz="1600" b="1" dirty="0">
              <a:solidFill>
                <a:srgbClr val="663300"/>
              </a:solidFill>
              <a:latin typeface="Arial Black" pitchFamily="34" charset="0"/>
            </a:endParaRPr>
          </a:p>
        </p:txBody>
      </p:sp>
      <p:cxnSp>
        <p:nvCxnSpPr>
          <p:cNvPr id="101" name="Прямая соединительная линия 100"/>
          <p:cNvCxnSpPr>
            <a:stCxn id="21" idx="2"/>
            <a:endCxn id="234" idx="0"/>
          </p:cNvCxnSpPr>
          <p:nvPr/>
        </p:nvCxnSpPr>
        <p:spPr>
          <a:xfrm rot="5400000">
            <a:off x="8215338" y="2107397"/>
            <a:ext cx="214314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rot="5400000">
            <a:off x="8180413" y="3106735"/>
            <a:ext cx="214314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rot="5400000">
            <a:off x="8180413" y="4035429"/>
            <a:ext cx="214314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5400000">
            <a:off x="8251851" y="4892685"/>
            <a:ext cx="214314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7715272" y="1285860"/>
            <a:ext cx="1214446" cy="714380"/>
          </a:xfrm>
          <a:prstGeom prst="roundRect">
            <a:avLst/>
          </a:prstGeom>
          <a:solidFill>
            <a:srgbClr val="0070C0"/>
          </a:solidFill>
          <a:ln>
            <a:solidFill>
              <a:srgbClr val="6633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Консультативная служба для </a:t>
            </a:r>
            <a:r>
              <a:rPr lang="ru-RU" sz="1000" b="1" dirty="0" smtClean="0">
                <a:solidFill>
                  <a:schemeClr val="bg1"/>
                </a:solidFill>
              </a:rPr>
              <a:t>родителей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34" name="Скругленный прямоугольник 233"/>
          <p:cNvSpPr/>
          <p:nvPr/>
        </p:nvSpPr>
        <p:spPr>
          <a:xfrm>
            <a:off x="7715272" y="2214554"/>
            <a:ext cx="1214446" cy="785818"/>
          </a:xfrm>
          <a:prstGeom prst="roundRect">
            <a:avLst/>
          </a:prstGeom>
          <a:solidFill>
            <a:srgbClr val="0070C0"/>
          </a:solidFill>
          <a:ln>
            <a:solidFill>
              <a:srgbClr val="6633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Информация о реализуемых программах по подготовке детей к школе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36" name="Скругленный прямоугольник 235"/>
          <p:cNvSpPr/>
          <p:nvPr/>
        </p:nvSpPr>
        <p:spPr>
          <a:xfrm>
            <a:off x="7715272" y="3214686"/>
            <a:ext cx="1285884" cy="714380"/>
          </a:xfrm>
          <a:prstGeom prst="roundRect">
            <a:avLst/>
          </a:prstGeom>
          <a:solidFill>
            <a:srgbClr val="0070C0"/>
          </a:solidFill>
          <a:ln>
            <a:solidFill>
              <a:srgbClr val="6633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Информация о том, что должен уметь  ребёнок, идущий в 1 класс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35" name="Скругленный прямоугольник 234"/>
          <p:cNvSpPr/>
          <p:nvPr/>
        </p:nvSpPr>
        <p:spPr>
          <a:xfrm>
            <a:off x="7786710" y="4071942"/>
            <a:ext cx="1214446" cy="785818"/>
          </a:xfrm>
          <a:prstGeom prst="roundRect">
            <a:avLst/>
          </a:prstGeom>
          <a:solidFill>
            <a:srgbClr val="0070C0"/>
          </a:solidFill>
          <a:ln>
            <a:solidFill>
              <a:srgbClr val="6633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Что такое МПК? По каким причинам ребёнок на неё направляется.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37" name="Скругленный прямоугольник 236"/>
          <p:cNvSpPr/>
          <p:nvPr/>
        </p:nvSpPr>
        <p:spPr>
          <a:xfrm>
            <a:off x="7715272" y="5000636"/>
            <a:ext cx="1214446" cy="714380"/>
          </a:xfrm>
          <a:prstGeom prst="roundRect">
            <a:avLst/>
          </a:prstGeom>
          <a:solidFill>
            <a:srgbClr val="0070C0"/>
          </a:solidFill>
          <a:ln>
            <a:solidFill>
              <a:srgbClr val="6633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О стандартах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 2 поколения родителям доступно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786314" y="4214818"/>
            <a:ext cx="1214446" cy="785818"/>
          </a:xfrm>
          <a:prstGeom prst="roundRect">
            <a:avLst/>
          </a:prstGeom>
          <a:ln>
            <a:solidFill>
              <a:srgbClr val="6633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Консультации </a:t>
            </a:r>
            <a:r>
              <a:rPr lang="ru-RU" sz="1000" b="1" dirty="0" smtClean="0">
                <a:solidFill>
                  <a:schemeClr val="bg1"/>
                </a:solidFill>
              </a:rPr>
              <a:t>для </a:t>
            </a:r>
            <a:r>
              <a:rPr lang="ru-RU" sz="1000" b="1" dirty="0" smtClean="0">
                <a:solidFill>
                  <a:schemeClr val="bg1"/>
                </a:solidFill>
              </a:rPr>
              <a:t>учителей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</a:rPr>
              <a:t>в режиме Онлайн</a:t>
            </a:r>
            <a:endParaRPr lang="ru-RU" sz="1000" b="1" dirty="0">
              <a:solidFill>
                <a:schemeClr val="bg1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6000760" y="4643446"/>
            <a:ext cx="141288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Скругленный прямоугольник 59"/>
          <p:cNvSpPr/>
          <p:nvPr/>
        </p:nvSpPr>
        <p:spPr>
          <a:xfrm>
            <a:off x="7786710" y="5857892"/>
            <a:ext cx="1214446" cy="714380"/>
          </a:xfrm>
          <a:prstGeom prst="roundRect">
            <a:avLst/>
          </a:prstGeom>
          <a:solidFill>
            <a:srgbClr val="0070C0"/>
          </a:solidFill>
          <a:ln>
            <a:solidFill>
              <a:srgbClr val="6633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Консультативная служба для родителей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</a:rPr>
              <a:t>в режиме Онлайн</a:t>
            </a:r>
            <a:endParaRPr lang="ru-RU" sz="1000" b="1" dirty="0">
              <a:solidFill>
                <a:schemeClr val="bg1"/>
              </a:solidFill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>
            <a:off x="8251851" y="5749941"/>
            <a:ext cx="214314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Мои документы\запасные презентации\Для презентаций\Фоны 6\GE200_35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86" name="Прямая соединительная линия 85"/>
          <p:cNvCxnSpPr/>
          <p:nvPr/>
        </p:nvCxnSpPr>
        <p:spPr>
          <a:xfrm rot="5400000">
            <a:off x="4465637" y="2749545"/>
            <a:ext cx="292895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3786182" y="2071678"/>
            <a:ext cx="4286280" cy="1000132"/>
          </a:xfrm>
          <a:prstGeom prst="roundRect">
            <a:avLst/>
          </a:prstGeom>
          <a:ln w="38100">
            <a:solidFill>
              <a:srgbClr val="6633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Нормативная база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86182" y="3643314"/>
            <a:ext cx="4429156" cy="1071570"/>
          </a:xfrm>
          <a:prstGeom prst="roundRect">
            <a:avLst/>
          </a:prstGeom>
          <a:ln w="38100">
            <a:solidFill>
              <a:srgbClr val="6633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Приказы, положения, письма Министерства образования и науки РФ и области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5393537" y="-2107445"/>
            <a:ext cx="714380" cy="6072230"/>
          </a:xfrm>
          <a:prstGeom prst="roundRect">
            <a:avLst/>
          </a:prstGeom>
          <a:ln w="28575">
            <a:solidFill>
              <a:srgbClr val="6633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Arial Black" pitchFamily="34" charset="0"/>
              </a:rPr>
              <a:t>СЕТЕВАЯ ОРГАНИЗАЦИЯ </a:t>
            </a:r>
          </a:p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Arial Black" pitchFamily="34" charset="0"/>
              </a:rPr>
              <a:t>МУНИЦИПАЛЬНОЙ МЕТОДИЧЕСКОЙ СЛУЖБЫ </a:t>
            </a:r>
            <a:endParaRPr lang="ru-RU" sz="1600" b="1" dirty="0">
              <a:solidFill>
                <a:srgbClr val="663300"/>
              </a:solidFill>
              <a:latin typeface="Arial Black" pitchFamily="34" charset="0"/>
            </a:endParaRPr>
          </a:p>
        </p:txBody>
      </p:sp>
      <p:pic>
        <p:nvPicPr>
          <p:cNvPr id="9" name="Рисунок 8" descr="SDC116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929066"/>
            <a:ext cx="3524253" cy="264319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Мои документы\запасные презентации\Для презентаций\Фоны 6\GE139_35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 rot="5400000">
            <a:off x="4321967" y="-2178883"/>
            <a:ext cx="714380" cy="6072230"/>
          </a:xfrm>
          <a:prstGeom prst="roundRect">
            <a:avLst/>
          </a:prstGeom>
          <a:ln w="28575">
            <a:solidFill>
              <a:srgbClr val="6633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Arial Black" pitchFamily="34" charset="0"/>
              </a:rPr>
              <a:t>СЕТЕВАЯ ОРГАНИЗАЦИЯ </a:t>
            </a:r>
          </a:p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Arial Black" pitchFamily="34" charset="0"/>
              </a:rPr>
              <a:t>МУНИЦИПАЛЬНОЙ МЕТОДИЧЕСКОЙ СЛУЖБЫ </a:t>
            </a:r>
            <a:endParaRPr lang="ru-RU" sz="1600" b="1" dirty="0">
              <a:solidFill>
                <a:srgbClr val="663300"/>
              </a:solidFill>
              <a:latin typeface="Arial Black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rot="5400000">
            <a:off x="4572794" y="1356504"/>
            <a:ext cx="285752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571736" y="3286124"/>
            <a:ext cx="141288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/>
          <p:nvPr/>
        </p:nvCxnSpPr>
        <p:spPr>
          <a:xfrm rot="5400000">
            <a:off x="535753" y="3821909"/>
            <a:ext cx="4214842" cy="142876"/>
          </a:xfrm>
          <a:prstGeom prst="bentConnector3">
            <a:avLst>
              <a:gd name="adj1" fmla="val 412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2714612" y="1500174"/>
            <a:ext cx="4000528" cy="785818"/>
          </a:xfrm>
          <a:prstGeom prst="roundRect">
            <a:avLst/>
          </a:prstGeom>
          <a:solidFill>
            <a:srgbClr val="0070C0"/>
          </a:solidFill>
          <a:ln>
            <a:solidFill>
              <a:srgbClr val="6633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Диссеминация опыта работы по стандартам 2 поколения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71736" y="6000768"/>
            <a:ext cx="141288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71736" y="4643446"/>
            <a:ext cx="141288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2714612" y="5643578"/>
            <a:ext cx="4143404" cy="714380"/>
          </a:xfrm>
          <a:prstGeom prst="roundRect">
            <a:avLst/>
          </a:prstGeom>
          <a:solidFill>
            <a:srgbClr val="0070C0"/>
          </a:solidFill>
          <a:ln>
            <a:solidFill>
              <a:srgbClr val="6633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Форум по обсуждению возникших проблем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14612" y="4143380"/>
            <a:ext cx="4000528" cy="1071570"/>
          </a:xfrm>
          <a:prstGeom prst="roundRect">
            <a:avLst/>
          </a:prstGeom>
          <a:solidFill>
            <a:srgbClr val="0070C0"/>
          </a:solidFill>
          <a:ln>
            <a:solidFill>
              <a:srgbClr val="6633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Апробированные рабочие программы дополнительного образования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14612" y="2857496"/>
            <a:ext cx="4000528" cy="785818"/>
          </a:xfrm>
          <a:prstGeom prst="roundRect">
            <a:avLst/>
          </a:prstGeom>
          <a:solidFill>
            <a:srgbClr val="0070C0"/>
          </a:solidFill>
          <a:ln>
            <a:solidFill>
              <a:srgbClr val="6633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Рекомендации по организации учебного дня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573</Words>
  <Application>Microsoft Office PowerPoint</Application>
  <PresentationFormat>Экран (4:3)</PresentationFormat>
  <Paragraphs>130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93</cp:revision>
  <dcterms:created xsi:type="dcterms:W3CDTF">2011-03-25T08:26:11Z</dcterms:created>
  <dcterms:modified xsi:type="dcterms:W3CDTF">2011-04-27T16:28:38Z</dcterms:modified>
</cp:coreProperties>
</file>